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809" r:id="rId1"/>
  </p:sldMasterIdLst>
  <p:notesMasterIdLst>
    <p:notesMasterId r:id="rId19"/>
  </p:notesMasterIdLst>
  <p:handoutMasterIdLst>
    <p:handoutMasterId r:id="rId20"/>
  </p:handoutMasterIdLst>
  <p:sldIdLst>
    <p:sldId id="1627" r:id="rId2"/>
    <p:sldId id="1778" r:id="rId3"/>
    <p:sldId id="1684" r:id="rId4"/>
    <p:sldId id="279" r:id="rId5"/>
    <p:sldId id="289" r:id="rId6"/>
    <p:sldId id="280" r:id="rId7"/>
    <p:sldId id="281" r:id="rId8"/>
    <p:sldId id="282" r:id="rId9"/>
    <p:sldId id="283" r:id="rId10"/>
    <p:sldId id="1896" r:id="rId11"/>
    <p:sldId id="1864" r:id="rId12"/>
    <p:sldId id="1897" r:id="rId13"/>
    <p:sldId id="284" r:id="rId14"/>
    <p:sldId id="285" r:id="rId15"/>
    <p:sldId id="1898" r:id="rId16"/>
    <p:sldId id="1895" r:id="rId17"/>
    <p:sldId id="1790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A5E"/>
    <a:srgbClr val="4BCBEE"/>
    <a:srgbClr val="1392B4"/>
    <a:srgbClr val="0B556A"/>
    <a:srgbClr val="59B4D9"/>
    <a:srgbClr val="EBEBEB"/>
    <a:srgbClr val="FFFFFF"/>
    <a:srgbClr val="FFF100"/>
    <a:srgbClr val="75757A"/>
    <a:srgbClr val="3C3C4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77D074-B4CE-4499-AD0A-B12D59BDFB59}" v="33" dt="2023-08-31T18:28:35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86473" autoAdjust="0"/>
  </p:normalViewPr>
  <p:slideViewPr>
    <p:cSldViewPr snapToGrid="0">
      <p:cViewPr varScale="1">
        <p:scale>
          <a:sx n="152" d="100"/>
          <a:sy n="152" d="100"/>
        </p:scale>
        <p:origin x="-1026" y="138"/>
      </p:cViewPr>
      <p:guideLst/>
    </p:cSldViewPr>
  </p:slideViewPr>
  <p:outlineViewPr>
    <p:cViewPr>
      <p:scale>
        <a:sx n="33" d="100"/>
        <a:sy n="33" d="100"/>
      </p:scale>
      <p:origin x="0" y="-30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8/31/2023 11:27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8/31/2023 11:23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8/31/2023 11:23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slide animation to reveal the correct answers.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42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3290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8271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11236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068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8092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6429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047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43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9030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612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92024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88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45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7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53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677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14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1215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56840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17048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2509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085455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35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4882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235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797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182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website screenshot here or click or tap 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6980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980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0861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038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51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9780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769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2336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391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059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43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26976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95367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92574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2267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985166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169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53" r="24737" b="548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8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3897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2379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219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046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0" r:id="rId1"/>
    <p:sldLayoutId id="2147484811" r:id="rId2"/>
    <p:sldLayoutId id="2147484812" r:id="rId3"/>
    <p:sldLayoutId id="2147484813" r:id="rId4"/>
    <p:sldLayoutId id="2147484814" r:id="rId5"/>
    <p:sldLayoutId id="2147484815" r:id="rId6"/>
    <p:sldLayoutId id="2147484816" r:id="rId7"/>
    <p:sldLayoutId id="2147484817" r:id="rId8"/>
    <p:sldLayoutId id="2147484818" r:id="rId9"/>
    <p:sldLayoutId id="2147484819" r:id="rId10"/>
    <p:sldLayoutId id="2147484820" r:id="rId11"/>
    <p:sldLayoutId id="2147484821" r:id="rId12"/>
    <p:sldLayoutId id="2147484822" r:id="rId13"/>
    <p:sldLayoutId id="2147484823" r:id="rId14"/>
    <p:sldLayoutId id="2147484824" r:id="rId15"/>
    <p:sldLayoutId id="2147484825" r:id="rId16"/>
    <p:sldLayoutId id="2147484826" r:id="rId17"/>
    <p:sldLayoutId id="2147484827" r:id="rId18"/>
    <p:sldLayoutId id="2147484828" r:id="rId19"/>
    <p:sldLayoutId id="2147484829" r:id="rId20"/>
    <p:sldLayoutId id="2147484830" r:id="rId21"/>
    <p:sldLayoutId id="2147484831" r:id="rId22"/>
    <p:sldLayoutId id="2147484832" r:id="rId23"/>
    <p:sldLayoutId id="2147484833" r:id="rId24"/>
    <p:sldLayoutId id="2147484834" r:id="rId25"/>
    <p:sldLayoutId id="2147484835" r:id="rId26"/>
    <p:sldLayoutId id="2147484836" r:id="rId27"/>
    <p:sldLayoutId id="2147484837" r:id="rId28"/>
    <p:sldLayoutId id="2147484838" r:id="rId29"/>
    <p:sldLayoutId id="2147484839" r:id="rId30"/>
    <p:sldLayoutId id="2147484840" r:id="rId31"/>
    <p:sldLayoutId id="2147484841" r:id="rId32"/>
    <p:sldLayoutId id="2147484842" r:id="rId33"/>
    <p:sldLayoutId id="2147484843" r:id="rId34"/>
    <p:sldLayoutId id="2147484844" r:id="rId35"/>
    <p:sldLayoutId id="2147484845" r:id="rId36"/>
    <p:sldLayoutId id="2147484846" r:id="rId37"/>
    <p:sldLayoutId id="2147484847" r:id="rId38"/>
    <p:sldLayoutId id="2147484848" r:id="rId39"/>
    <p:sldLayoutId id="2147484849" r:id="rId40"/>
    <p:sldLayoutId id="2147484850" r:id="rId41"/>
    <p:sldLayoutId id="2147484851" r:id="rId42"/>
    <p:sldLayoutId id="2147484852" r:id="rId43"/>
    <p:sldLayoutId id="2147484853" r:id="rId44"/>
    <p:sldLayoutId id="2147484854" r:id="rId45"/>
    <p:sldLayoutId id="2147484855" r:id="rId46"/>
    <p:sldLayoutId id="2147484856" r:id="rId47"/>
    <p:sldLayoutId id="2147484857" r:id="rId48"/>
    <p:sldLayoutId id="2147484858" r:id="rId49"/>
    <p:sldLayoutId id="2147484859" r:id="rId50"/>
    <p:sldLayoutId id="2147484860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2813844"/>
            <a:ext cx="5686425" cy="1230313"/>
          </a:xfrm>
        </p:spPr>
        <p:txBody>
          <a:bodyPr/>
          <a:lstStyle/>
          <a:p>
            <a:r>
              <a:rPr lang="en-US" dirty="0"/>
              <a:t>3: Using joins and subqueries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A759FA-219B-2CBE-E4A5-B08D18287D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0180-CB41-4B9D-9C1A-D51EF035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Query multiple tables with joins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2DBCB1-5FDA-480B-F224-2CAEE3AD32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1815882"/>
          </a:xfrm>
        </p:spPr>
        <p:txBody>
          <a:bodyPr/>
          <a:lstStyle/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inner joins</a:t>
            </a:r>
          </a:p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outer joins</a:t>
            </a:r>
          </a:p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a cross join</a:t>
            </a:r>
          </a:p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a self join</a:t>
            </a:r>
          </a:p>
        </p:txBody>
      </p:sp>
    </p:spTree>
    <p:extLst>
      <p:ext uri="{BB962C8B-B14F-4D97-AF65-F5344CB8AC3E}">
        <p14:creationId xmlns:p14="http://schemas.microsoft.com/office/powerpoint/2010/main" val="36005143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Using subqueries</a:t>
            </a:r>
          </a:p>
        </p:txBody>
      </p:sp>
    </p:spTree>
    <p:extLst>
      <p:ext uri="{BB962C8B-B14F-4D97-AF65-F5344CB8AC3E}">
        <p14:creationId xmlns:p14="http://schemas.microsoft.com/office/powerpoint/2010/main" val="9481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subqueries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32262-AFE7-16AF-0631-C717DE4E8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65069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75297" y="1686561"/>
            <a:ext cx="9641406" cy="2377042"/>
            <a:chOff x="1788111" y="3892366"/>
            <a:chExt cx="6256338" cy="1542470"/>
          </a:xfrm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1788111" y="3892366"/>
              <a:ext cx="6256338" cy="1542470"/>
            </a:xfrm>
            <a:prstGeom prst="roundRect">
              <a:avLst>
                <a:gd name="adj" fmla="val 7093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808080"/>
              </a:solidFill>
              <a:round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 wrap="square" tIns="274320" anchor="t">
              <a:noAutofit/>
            </a:bodyPr>
            <a:lstStyle/>
            <a:p>
              <a:pPr marL="0" marR="0" lvl="0" indent="0" defTabSz="4572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urier New" panose="02070309020205020404" pitchFamily="49" charset="0"/>
                </a:rPr>
                <a:t>SELECT * FROM…</a:t>
              </a:r>
              <a:endParaRPr lang="en-US" sz="1800" kern="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endParaRPr>
            </a:p>
            <a:p>
              <a:pPr marL="0" marR="0" lvl="0" indent="0" defTabSz="4572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</a:tabLst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AutoShape 3"/>
            <p:cNvSpPr>
              <a:spLocks noChangeArrowheads="1"/>
            </p:cNvSpPr>
            <p:nvPr/>
          </p:nvSpPr>
          <p:spPr bwMode="auto">
            <a:xfrm>
              <a:off x="3678147" y="4417636"/>
              <a:ext cx="4148831" cy="679326"/>
            </a:xfrm>
            <a:prstGeom prst="roundRect">
              <a:avLst>
                <a:gd name="adj" fmla="val 7093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808080"/>
              </a:solidFill>
              <a:round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 wrap="square" tIns="182880" anchor="t">
              <a:noAutofit/>
            </a:bodyPr>
            <a:lstStyle/>
            <a:p>
              <a:pPr marL="0" marR="0" lvl="0" indent="0" defTabSz="4572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urier New" panose="02070309020205020404" pitchFamily="49" charset="0"/>
                </a:rPr>
                <a:t>SELECT * FROM…</a:t>
              </a:r>
            </a:p>
          </p:txBody>
        </p:sp>
        <p:sp>
          <p:nvSpPr>
            <p:cNvPr id="4" name="Bent-Up Arrow 3"/>
            <p:cNvSpPr/>
            <p:nvPr/>
          </p:nvSpPr>
          <p:spPr>
            <a:xfrm flipH="1">
              <a:off x="2493406" y="4417636"/>
              <a:ext cx="1184741" cy="484382"/>
            </a:xfrm>
            <a:prstGeom prst="bentUpArrow">
              <a:avLst/>
            </a:prstGeom>
            <a:solidFill>
              <a:srgbClr val="2A446F"/>
            </a:solidFill>
            <a:ln>
              <a:solidFill>
                <a:srgbClr val="2A446F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latin typeface="Consolas" panose="020B06090202040302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1FB7BB7-3DE8-ABF7-B958-1E0626434F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1184940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Subqueries are nested queries: queries within queries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Results of inner query passed to outer query</a:t>
            </a:r>
          </a:p>
          <a:p>
            <a:pPr marL="346075" marR="0" lvl="0" indent="-2349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Inner query acts like an expression from perspective of the outer query</a:t>
            </a:r>
          </a:p>
        </p:txBody>
      </p:sp>
    </p:spTree>
    <p:extLst>
      <p:ext uri="{BB962C8B-B14F-4D97-AF65-F5344CB8AC3E}">
        <p14:creationId xmlns:p14="http://schemas.microsoft.com/office/powerpoint/2010/main" val="2557989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53E8F-FA30-F1B0-318A-0F5B2F691A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710509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Scalar or multi-valued subqueries?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AA4F539-9B02-1E86-4024-BBFC886838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083733"/>
            <a:ext cx="11020425" cy="512961"/>
          </a:xfr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Scalar subquery returns single value to outer query</a:t>
            </a:r>
          </a:p>
          <a:p>
            <a:pPr marL="342900" lvl="1" indent="-22860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Can be used anywhere single-valued expression is used: SELECT, WHERE, and so on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A47A2CF7-1026-E282-2F03-722B9D87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1784807"/>
            <a:ext cx="11020425" cy="152862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 SalesOrderID, ProductID, OrderQty</a:t>
            </a:r>
          </a:p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 Sales.SalesOrderDetail</a:t>
            </a:r>
          </a:p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WHERE SalesOrderID = </a:t>
            </a:r>
          </a:p>
          <a:p>
            <a:pPr marL="395288" defTabSz="932742">
              <a:spcBef>
                <a:spcPts val="400"/>
              </a:spcBef>
              <a:buSzPct val="90000"/>
            </a:pP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(SELECT MAX(SalesOrderID)</a:t>
            </a:r>
          </a:p>
          <a:p>
            <a:pPr marL="395288" defTabSz="932742">
              <a:spcBef>
                <a:spcPts val="400"/>
              </a:spcBef>
              <a:buSzPct val="90000"/>
            </a:pP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 Sales.SalesOrderHeader);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959930D3-ECD9-724D-BC5C-8A0F14815BE6}"/>
              </a:ext>
            </a:extLst>
          </p:cNvPr>
          <p:cNvSpPr txBox="1">
            <a:spLocks/>
          </p:cNvSpPr>
          <p:nvPr/>
        </p:nvSpPr>
        <p:spPr>
          <a:xfrm>
            <a:off x="579438" y="3582458"/>
            <a:ext cx="11020425" cy="5745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Multi-valued subquery returns multiple values as a single column set to the outer query</a:t>
            </a:r>
          </a:p>
          <a:p>
            <a:pPr marL="342900" lvl="1" indent="-22860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Used with IN predicate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A890418A-7240-D578-49AA-5FA405907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4228662"/>
            <a:ext cx="11020425" cy="1826141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 CustomerID, SalesOrderID</a:t>
            </a:r>
          </a:p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 Sales.SalesOrderHeader</a:t>
            </a:r>
          </a:p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WHERE CustomerID IN </a:t>
            </a: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</a:p>
          <a:p>
            <a:pPr marL="395288" defTabSz="932742">
              <a:spcBef>
                <a:spcPts val="400"/>
              </a:spcBef>
              <a:buSzPct val="90000"/>
            </a:pP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 CustomerID</a:t>
            </a:r>
          </a:p>
          <a:p>
            <a:pPr marL="395288" defTabSz="932742">
              <a:spcBef>
                <a:spcPts val="400"/>
              </a:spcBef>
              <a:buSzPct val="90000"/>
            </a:pP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 Sales.Customer</a:t>
            </a:r>
          </a:p>
          <a:p>
            <a:pPr marL="395288" defTabSz="932742">
              <a:spcBef>
                <a:spcPts val="400"/>
              </a:spcBef>
              <a:buSzPct val="90000"/>
            </a:pP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WHERE CountryRegion = 'Canada');</a:t>
            </a:r>
          </a:p>
        </p:txBody>
      </p:sp>
    </p:spTree>
    <p:extLst>
      <p:ext uri="{BB962C8B-B14F-4D97-AF65-F5344CB8AC3E}">
        <p14:creationId xmlns:p14="http://schemas.microsoft.com/office/powerpoint/2010/main" val="537857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861774"/>
          </a:xfrm>
        </p:spPr>
        <p:txBody>
          <a:bodyPr/>
          <a:lstStyle/>
          <a:p>
            <a:r>
              <a:rPr lang="en-GB" sz="2800" dirty="0"/>
              <a:t>Self-contained or correlated subqueries?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46498-150B-0688-35B2-1F0F3B373B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265011" cy="42011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+mj-lt"/>
              </a:rPr>
              <a:t>Most subqueries are self-contained and have no connection with the outer query other than passing results to it</a:t>
            </a:r>
          </a:p>
          <a:p>
            <a:pPr lvl="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+mj-lt"/>
              </a:rPr>
              <a:t>Correlated subqueries refer to elements of tables used in outer query</a:t>
            </a:r>
          </a:p>
          <a:p>
            <a:pPr marL="342900" lvl="1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Dependent on outer query, cannot be executed separately</a:t>
            </a:r>
          </a:p>
          <a:p>
            <a:pPr marL="342900" lvl="1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Behaves as if inner query is executed once per outer row</a:t>
            </a:r>
          </a:p>
          <a:p>
            <a:pPr marL="342900" lvl="1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May return scalar value or multiple values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06B6CF6-9AE9-8C74-81A6-C0E9B6A3F6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2954655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91440" tIns="45720" rIns="91440" bIns="45720"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SELECT SalesOrderID, CustomerID, OrderDate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FROM SalesLT.SalesOrderHeader AS </a:t>
            </a:r>
            <a:r>
              <a:rPr lang="en-IN" sz="1800" b="1" dirty="0">
                <a:solidFill>
                  <a:schemeClr val="tx1"/>
                </a:solidFill>
              </a:rPr>
              <a:t>o1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WHERE SalesOrderID =</a:t>
            </a:r>
          </a:p>
          <a:p>
            <a:pPr marL="574675"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(SELECT MAX(SalesOrderID)</a:t>
            </a:r>
          </a:p>
          <a:p>
            <a:pPr marL="574675"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FROM SalesLT.SalesOrderHeader AS o2</a:t>
            </a:r>
          </a:p>
          <a:p>
            <a:pPr marL="574675"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WHERE o2.CustomerID = </a:t>
            </a:r>
            <a:r>
              <a:rPr lang="en-IN" sz="1800" b="1" dirty="0">
                <a:solidFill>
                  <a:schemeClr val="tx1"/>
                </a:solidFill>
              </a:rPr>
              <a:t>o1</a:t>
            </a:r>
            <a:r>
              <a:rPr lang="en-IN" sz="1800" dirty="0">
                <a:solidFill>
                  <a:schemeClr val="tx1"/>
                </a:solidFill>
              </a:rPr>
              <a:t>.CustomerID)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ORDER BY CustomerID, OrderDate;</a:t>
            </a:r>
          </a:p>
        </p:txBody>
      </p:sp>
    </p:spTree>
    <p:extLst>
      <p:ext uri="{BB962C8B-B14F-4D97-AF65-F5344CB8AC3E}">
        <p14:creationId xmlns:p14="http://schemas.microsoft.com/office/powerpoint/2010/main" val="22218389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0180-CB41-4B9D-9C1A-D51EF035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Use subqueries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648F0C7-52BD-A7AE-F173-AFFBBDC866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830997"/>
          </a:xfrm>
        </p:spPr>
        <p:txBody>
          <a:bodyPr/>
          <a:lstStyle/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simple subqueries</a:t>
            </a:r>
          </a:p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correlated subqueries</a:t>
            </a:r>
          </a:p>
        </p:txBody>
      </p:sp>
    </p:spTree>
    <p:extLst>
      <p:ext uri="{BB962C8B-B14F-4D97-AF65-F5344CB8AC3E}">
        <p14:creationId xmlns:p14="http://schemas.microsoft.com/office/powerpoint/2010/main" val="39546568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5FCF-B252-4FCE-BD44-0A5779C8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11EACB-0C78-BC97-C40F-C0F427A22CA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1594151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9D730B9-4366-E93B-9DAC-D14B0BB75F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07486"/>
            <a:ext cx="8778782" cy="492443"/>
          </a:xfrm>
        </p:spPr>
        <p:txBody>
          <a:bodyPr/>
          <a:lstStyle/>
          <a:p>
            <a:r>
              <a:rPr lang="en-US" sz="1600" dirty="0"/>
              <a:t>You must return a list of all sales employees that have taken sales orders. Employees who have not taken sales orders should not be included in the results. Which type of join is required?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C7226-B459-84E6-2B81-386F719ABD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101529"/>
            <a:ext cx="8775098" cy="800219"/>
          </a:xfr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INNER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LEFT OUTER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FULL OUTER</a:t>
            </a:r>
          </a:p>
        </p:txBody>
      </p:sp>
      <p:sp>
        <p:nvSpPr>
          <p:cNvPr id="33" name="Graphic 26" descr="Checkmark on Rows and Columns">
            <a:extLst>
              <a:ext uri="{FF2B5EF4-FFF2-40B4-BE49-F238E27FC236}">
                <a16:creationId xmlns:a16="http://schemas.microsoft.com/office/drawing/2014/main" id="{DA2D4604-5010-9BD4-83FC-AEE196781900}"/>
              </a:ext>
            </a:extLst>
          </p:cNvPr>
          <p:cNvSpPr/>
          <p:nvPr/>
        </p:nvSpPr>
        <p:spPr>
          <a:xfrm>
            <a:off x="1268252" y="2127502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A8DCB5-B3D9-1A6C-3131-5E566593B9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3144290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6B3483-497D-CBE3-C52D-70C93A342F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60190"/>
            <a:ext cx="8778782" cy="487313"/>
          </a:xfrm>
        </p:spPr>
        <p:txBody>
          <a:bodyPr/>
          <a:lstStyle/>
          <a:p>
            <a:pPr>
              <a:spcAft>
                <a:spcPts val="200"/>
              </a:spcAft>
              <a:defRPr/>
            </a:pPr>
            <a:r>
              <a:rPr lang="en-US" sz="1600" dirty="0"/>
              <a:t>What does the following query return?</a:t>
            </a:r>
          </a:p>
          <a:p>
            <a:pPr>
              <a:spcAft>
                <a:spcPts val="200"/>
              </a:spcAft>
              <a:defRPr/>
            </a:pPr>
            <a:r>
              <a:rPr lang="en-US" dirty="0">
                <a:latin typeface="Lucida Sans Typewriter" panose="020B0509030504030204" pitchFamily="49" charset="0"/>
              </a:rPr>
              <a:t>SELECT p.Name, c.Name FROM Store.Product AS p CROSS JOIN Store.Category AS c;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5D8F2EC-B8DD-3668-0149-A7D34A093D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649103"/>
            <a:ext cx="8775098" cy="800219"/>
          </a:xfr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Only data rows where the product name is the same as the category name.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Only rows where the product name is not the same as the category name.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Every combination of product and category name.</a:t>
            </a:r>
          </a:p>
        </p:txBody>
      </p:sp>
      <p:sp>
        <p:nvSpPr>
          <p:cNvPr id="35" name="Graphic 26" descr="Checkmark on Rows and Columns">
            <a:extLst>
              <a:ext uri="{FF2B5EF4-FFF2-40B4-BE49-F238E27FC236}">
                <a16:creationId xmlns:a16="http://schemas.microsoft.com/office/drawing/2014/main" id="{BA1D71F7-34ED-403E-B665-416F671C2DAA}"/>
              </a:ext>
            </a:extLst>
          </p:cNvPr>
          <p:cNvSpPr/>
          <p:nvPr/>
        </p:nvSpPr>
        <p:spPr>
          <a:xfrm>
            <a:off x="1268252" y="4258082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294FD8F-C72F-298E-C69F-25005C458B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4665152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8DA5664-72FC-41CC-5B3F-A2AD3A3E17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701597"/>
            <a:ext cx="8778782" cy="246221"/>
          </a:xfrm>
        </p:spPr>
        <p:txBody>
          <a:bodyPr/>
          <a:lstStyle/>
          <a:p>
            <a:r>
              <a:rPr lang="en-IN" sz="1600" dirty="0"/>
              <a:t>A correlated subquery...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24E9034-3B4B-50AF-E4D7-35B7D09A3D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5049418"/>
            <a:ext cx="8775098" cy="800219"/>
          </a:xfr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Returns a single scalar value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Returns multiple columns and rows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References a value in the outer query</a:t>
            </a:r>
          </a:p>
        </p:txBody>
      </p:sp>
      <p:sp>
        <p:nvSpPr>
          <p:cNvPr id="37" name="Graphic 26" descr="Checkmark on Rows and Columns">
            <a:extLst>
              <a:ext uri="{FF2B5EF4-FFF2-40B4-BE49-F238E27FC236}">
                <a16:creationId xmlns:a16="http://schemas.microsoft.com/office/drawing/2014/main" id="{56D78A8A-D7E5-A6A7-7A3C-89A55926803A}"/>
              </a:ext>
            </a:extLst>
          </p:cNvPr>
          <p:cNvSpPr/>
          <p:nvPr/>
        </p:nvSpPr>
        <p:spPr>
          <a:xfrm>
            <a:off x="1268252" y="5646764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66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Closing slide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3217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230031-F9B2-6642-231D-D64CE50522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830997"/>
          </a:xfrm>
        </p:spPr>
        <p:txBody>
          <a:bodyPr>
            <a:spAutoFit/>
          </a:bodyPr>
          <a:lstStyle/>
          <a:p>
            <a:pPr marL="282575" indent="-282575"/>
            <a:r>
              <a:rPr lang="en-IN" dirty="0"/>
              <a:t>Using joins</a:t>
            </a:r>
          </a:p>
          <a:p>
            <a:pPr marL="282575" indent="-282575"/>
            <a:r>
              <a:rPr lang="en-US" dirty="0"/>
              <a:t>Using subqueries</a:t>
            </a:r>
          </a:p>
        </p:txBody>
      </p:sp>
    </p:spTree>
    <p:extLst>
      <p:ext uri="{BB962C8B-B14F-4D97-AF65-F5344CB8AC3E}">
        <p14:creationId xmlns:p14="http://schemas.microsoft.com/office/powerpoint/2010/main" val="42446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121224"/>
            <a:ext cx="6345239" cy="615553"/>
          </a:xfrm>
        </p:spPr>
        <p:txBody>
          <a:bodyPr/>
          <a:lstStyle/>
          <a:p>
            <a:r>
              <a:rPr lang="en-US" dirty="0"/>
              <a:t>1: Using joins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Join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B164FB-4AB7-1E96-3594-015324C2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2E482-6F8C-505A-6BD6-36F56F7E46D2}"/>
              </a:ext>
            </a:extLst>
          </p:cNvPr>
          <p:cNvSpPr txBox="1"/>
          <p:nvPr/>
        </p:nvSpPr>
        <p:spPr>
          <a:xfrm>
            <a:off x="2518218" y="1268701"/>
            <a:ext cx="7155564" cy="33855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200" dirty="0"/>
              <a:t>It can help to think of the tables as sets in a Venn diagram</a:t>
            </a:r>
          </a:p>
        </p:txBody>
      </p:sp>
      <p:grpSp>
        <p:nvGrpSpPr>
          <p:cNvPr id="13" name="Group 12" descr="A Venn diagram with overlapping circles titles Employee and SalesOrder, calling out the overlap as Sales orders that were taken by employees.">
            <a:extLst>
              <a:ext uri="{FF2B5EF4-FFF2-40B4-BE49-F238E27FC236}">
                <a16:creationId xmlns:a16="http://schemas.microsoft.com/office/drawing/2014/main" id="{050A17A7-954F-43D8-380A-07BC4C90FAA3}"/>
              </a:ext>
            </a:extLst>
          </p:cNvPr>
          <p:cNvGrpSpPr/>
          <p:nvPr/>
        </p:nvGrpSpPr>
        <p:grpSpPr>
          <a:xfrm>
            <a:off x="3154744" y="1871871"/>
            <a:ext cx="5882512" cy="2571881"/>
            <a:chOff x="3954844" y="1517198"/>
            <a:chExt cx="5882512" cy="257188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F15822-3B7C-9BDD-3CDC-2584E70FDF32}"/>
                </a:ext>
              </a:extLst>
            </p:cNvPr>
            <p:cNvSpPr/>
            <p:nvPr/>
          </p:nvSpPr>
          <p:spPr>
            <a:xfrm>
              <a:off x="3954844" y="1517198"/>
              <a:ext cx="2000208" cy="2174091"/>
            </a:xfrm>
            <a:prstGeom prst="ellipse">
              <a:avLst/>
            </a:prstGeom>
            <a:noFill/>
            <a:ln w="10795" cap="flat" cmpd="sng" algn="ctr">
              <a:solidFill>
                <a:srgbClr val="243A5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698005-706E-3E12-794E-D88D620375F0}"/>
                </a:ext>
              </a:extLst>
            </p:cNvPr>
            <p:cNvSpPr/>
            <p:nvPr/>
          </p:nvSpPr>
          <p:spPr>
            <a:xfrm>
              <a:off x="5069567" y="1517198"/>
              <a:ext cx="2000208" cy="2174091"/>
            </a:xfrm>
            <a:prstGeom prst="ellipse">
              <a:avLst/>
            </a:prstGeom>
            <a:noFill/>
            <a:ln w="10795" cap="flat" cmpd="sng" algn="ctr">
              <a:solidFill>
                <a:srgbClr val="243A5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DA3EEC-5260-35C2-71DC-B7161CE47012}"/>
                </a:ext>
              </a:extLst>
            </p:cNvPr>
            <p:cNvSpPr txBox="1"/>
            <p:nvPr/>
          </p:nvSpPr>
          <p:spPr>
            <a:xfrm>
              <a:off x="4342916" y="3812080"/>
              <a:ext cx="99546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Employee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AC9D03-1389-A31C-543D-1A29DF77F85E}"/>
                </a:ext>
              </a:extLst>
            </p:cNvPr>
            <p:cNvSpPr txBox="1"/>
            <p:nvPr/>
          </p:nvSpPr>
          <p:spPr>
            <a:xfrm>
              <a:off x="5707135" y="3812078"/>
              <a:ext cx="110607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SalesOrder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DC2438-2406-7C30-F07B-6D08FD22D73F}"/>
                </a:ext>
              </a:extLst>
            </p:cNvPr>
            <p:cNvSpPr txBox="1"/>
            <p:nvPr/>
          </p:nvSpPr>
          <p:spPr>
            <a:xfrm>
              <a:off x="8014188" y="2142578"/>
              <a:ext cx="182316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Sales orders that were taken by employees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644713D-A98A-8AA8-8FE6-D59499B742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20954" y="2604243"/>
              <a:ext cx="2393234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</p:grp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40642743-5628-FB2D-1608-123F596643F6}"/>
              </a:ext>
            </a:extLst>
          </p:cNvPr>
          <p:cNvSpPr txBox="1">
            <a:spLocks/>
          </p:cNvSpPr>
          <p:nvPr/>
        </p:nvSpPr>
        <p:spPr>
          <a:xfrm>
            <a:off x="586389" y="4775680"/>
            <a:ext cx="1096144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8001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latin typeface="+mj-lt"/>
              </a:rPr>
              <a:t>Combine rows from multiple tables by specifying matching criteria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2E01BB-EE1B-9610-79E1-9D602BC47A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194781"/>
            <a:ext cx="5217510" cy="246221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/>
              <a:t>Usually based on primary key – Foreign key relationships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D76C32-76FF-0E73-95D4-D817C9DB66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5194781"/>
            <a:ext cx="5187106" cy="98488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/>
              <a:t>For example, return rows that combine data from the </a:t>
            </a:r>
            <a:r>
              <a:rPr lang="en-US" b="1" dirty="0"/>
              <a:t>Employee </a:t>
            </a:r>
            <a:r>
              <a:rPr lang="en-US" dirty="0"/>
              <a:t>and </a:t>
            </a:r>
            <a:r>
              <a:rPr lang="en-US" b="1" dirty="0"/>
              <a:t>SalesOrder</a:t>
            </a:r>
            <a:r>
              <a:rPr lang="en-US" dirty="0"/>
              <a:t> tables by matching the </a:t>
            </a:r>
            <a:r>
              <a:rPr lang="en-US" b="1" dirty="0"/>
              <a:t>Employee.EmployeeID </a:t>
            </a:r>
            <a:r>
              <a:rPr lang="en-US" dirty="0"/>
              <a:t>primary key to the </a:t>
            </a:r>
            <a:r>
              <a:rPr lang="en-US" b="1" dirty="0"/>
              <a:t>SalesOrder.EmployeeID </a:t>
            </a:r>
            <a:r>
              <a:rPr lang="en-US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9177911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F61CF-722A-26F9-232B-FFB7497D7F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278398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Join syntax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36AAFFB-0926-E9A1-74CF-FC5793488C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+mn-lt"/>
              </a:rPr>
              <a:t>ANSI SQL-92</a:t>
            </a:r>
          </a:p>
          <a:p>
            <a:pPr marL="292100" lvl="1" indent="-1778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Tables joined by JOIN operator in FROM clause</a:t>
            </a:r>
          </a:p>
          <a:p>
            <a:pPr marL="623888" lvl="1" indent="-217488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Preferred syntax</a:t>
            </a: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7025CB9-F60B-5121-5117-36659D22C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87603"/>
            <a:ext cx="11020425" cy="117544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SELECT ...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FROM Table1 JOIN Table2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       ON &lt;predicate&gt;;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354E52D-D3C3-D5DA-CF7D-5FD78417917A}"/>
              </a:ext>
            </a:extLst>
          </p:cNvPr>
          <p:cNvSpPr txBox="1">
            <a:spLocks/>
          </p:cNvSpPr>
          <p:nvPr/>
        </p:nvSpPr>
        <p:spPr>
          <a:xfrm>
            <a:off x="579438" y="3736219"/>
            <a:ext cx="11020425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+mn-lt"/>
              </a:rPr>
              <a:t>ANSI SQL-89</a:t>
            </a:r>
          </a:p>
          <a:p>
            <a:pPr marL="292100" lvl="1" indent="-1778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Tables listed in FROM clause with join predicate in WHERE clause</a:t>
            </a:r>
          </a:p>
          <a:p>
            <a:pPr marL="623888" lvl="1" indent="-217488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Not recommended: can lead to accidental Cartesian products!</a:t>
            </a:r>
          </a:p>
        </p:txBody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31F09A54-F1E4-057D-B300-054FB2728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4829176"/>
            <a:ext cx="11020425" cy="117544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SELECT ...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FROM   Table1, Table2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WHERE  &lt;predicate&gt;;</a:t>
            </a:r>
          </a:p>
        </p:txBody>
      </p:sp>
    </p:spTree>
    <p:extLst>
      <p:ext uri="{BB962C8B-B14F-4D97-AF65-F5344CB8AC3E}">
        <p14:creationId xmlns:p14="http://schemas.microsoft.com/office/powerpoint/2010/main" val="6150643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492443"/>
          </a:xfrm>
        </p:spPr>
        <p:txBody>
          <a:bodyPr/>
          <a:lstStyle/>
          <a:p>
            <a:r>
              <a:rPr lang="en-GB" dirty="0"/>
              <a:t>Inner joins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3A185C4-434A-5210-C632-3D4F2FD56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226911" cy="209288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+mj-lt"/>
              </a:rPr>
              <a:t>Return only rows where a match is found in both input tables</a:t>
            </a:r>
          </a:p>
          <a:p>
            <a:pPr marL="339725" indent="-2222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Match rows based on criteria supplied in the join predicate</a:t>
            </a:r>
          </a:p>
          <a:p>
            <a:pPr marL="339725" indent="-2222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join predicate operator is =, also known as </a:t>
            </a:r>
            <a:r>
              <a:rPr lang="en-US" sz="1800" i="1" dirty="0"/>
              <a:t>equi-join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D2DC70-31BB-255F-1C58-42194EDD73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1400383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137160" tIns="91440" rIns="137160" bIns="91440"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SELECT emp.FirstName, ord.Amount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FROM HR.Employee AS emp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[INNER] JOIN Sales.SalesOrder AS ord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  ON emp.EmployeeID = ord.EmployeeID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31E998-72FB-1653-5E42-96E7A6D7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726" y="2574496"/>
            <a:ext cx="5799138" cy="3231653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 descr="A Venn diagram with overlapping circles titles Employee and SalesOrder, calling out the overlap as Set returned by inner join.">
            <a:extLst>
              <a:ext uri="{FF2B5EF4-FFF2-40B4-BE49-F238E27FC236}">
                <a16:creationId xmlns:a16="http://schemas.microsoft.com/office/drawing/2014/main" id="{C7C59C4E-671C-428A-28DC-CC471B0DD380}"/>
              </a:ext>
            </a:extLst>
          </p:cNvPr>
          <p:cNvGrpSpPr/>
          <p:nvPr/>
        </p:nvGrpSpPr>
        <p:grpSpPr>
          <a:xfrm>
            <a:off x="6029982" y="3015803"/>
            <a:ext cx="5220644" cy="2333309"/>
            <a:chOff x="6029982" y="3015803"/>
            <a:chExt cx="5220644" cy="2333309"/>
          </a:xfrm>
        </p:grpSpPr>
        <p:sp>
          <p:nvSpPr>
            <p:cNvPr id="58" name="Chord 57">
              <a:extLst>
                <a:ext uri="{FF2B5EF4-FFF2-40B4-BE49-F238E27FC236}">
                  <a16:creationId xmlns:a16="http://schemas.microsoft.com/office/drawing/2014/main" id="{45F62D6A-6DB4-FC97-1478-5EC1CC00E99B}"/>
                </a:ext>
              </a:extLst>
            </p:cNvPr>
            <p:cNvSpPr/>
            <p:nvPr/>
          </p:nvSpPr>
          <p:spPr>
            <a:xfrm rot="2067788" flipH="1">
              <a:off x="6029982" y="3015803"/>
              <a:ext cx="1987777" cy="1881427"/>
            </a:xfrm>
            <a:prstGeom prst="chord">
              <a:avLst>
                <a:gd name="adj1" fmla="val 9448540"/>
                <a:gd name="adj2" fmla="val 16153032"/>
              </a:avLst>
            </a:prstGeom>
            <a:pattFill prst="ltUpDiag">
              <a:fgClr>
                <a:srgbClr val="243A5E"/>
              </a:fgClr>
              <a:bgClr>
                <a:srgbClr val="FFFFFF"/>
              </a:bgClr>
            </a:patt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A584813-93AC-1D5E-F4F6-17510A428AE9}"/>
                </a:ext>
              </a:extLst>
            </p:cNvPr>
            <p:cNvGrpSpPr/>
            <p:nvPr/>
          </p:nvGrpSpPr>
          <p:grpSpPr>
            <a:xfrm>
              <a:off x="6149964" y="3031532"/>
              <a:ext cx="5100662" cy="2317580"/>
              <a:chOff x="6149964" y="3028200"/>
              <a:chExt cx="5100662" cy="2317580"/>
            </a:xfrm>
          </p:grpSpPr>
          <p:sp>
            <p:nvSpPr>
              <p:cNvPr id="57" name="Chord 56">
                <a:extLst>
                  <a:ext uri="{FF2B5EF4-FFF2-40B4-BE49-F238E27FC236}">
                    <a16:creationId xmlns:a16="http://schemas.microsoft.com/office/drawing/2014/main" id="{ED243BF8-859F-ECD8-B569-350242D2320D}"/>
                  </a:ext>
                </a:extLst>
              </p:cNvPr>
              <p:cNvSpPr/>
              <p:nvPr/>
            </p:nvSpPr>
            <p:spPr>
              <a:xfrm rot="19532212">
                <a:off x="7168408" y="3028200"/>
                <a:ext cx="1947883" cy="1921107"/>
              </a:xfrm>
              <a:prstGeom prst="chord">
                <a:avLst>
                  <a:gd name="adj1" fmla="val 9547880"/>
                  <a:gd name="adj2" fmla="val 16153032"/>
                </a:avLst>
              </a:prstGeom>
              <a:pattFill prst="ltUpDiag">
                <a:fgClr>
                  <a:srgbClr val="243A5E"/>
                </a:fgClr>
                <a:bgClr>
                  <a:srgbClr val="FFFFFF"/>
                </a:bgClr>
              </a:patt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CF5BC67-BC80-64EC-81C3-114313BAA069}"/>
                  </a:ext>
                </a:extLst>
              </p:cNvPr>
              <p:cNvGrpSpPr/>
              <p:nvPr/>
            </p:nvGrpSpPr>
            <p:grpSpPr>
              <a:xfrm>
                <a:off x="6149964" y="3034866"/>
                <a:ext cx="2870669" cy="1907777"/>
                <a:chOff x="3293806" y="4188542"/>
                <a:chExt cx="3567653" cy="2490072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9567B63-54FA-1195-C884-CF9346446CE3}"/>
                    </a:ext>
                  </a:extLst>
                </p:cNvPr>
                <p:cNvSpPr/>
                <p:nvPr/>
              </p:nvSpPr>
              <p:spPr>
                <a:xfrm>
                  <a:off x="3293806" y="4188542"/>
                  <a:ext cx="2290917" cy="2490072"/>
                </a:xfrm>
                <a:prstGeom prst="ellipse">
                  <a:avLst/>
                </a:prstGeom>
                <a:noFill/>
                <a:ln w="10795" cap="flat" cmpd="sng" algn="ctr">
                  <a:solidFill>
                    <a:srgbClr val="243A5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9767B243-4371-5014-6EF4-2D51EBCAEF88}"/>
                    </a:ext>
                  </a:extLst>
                </p:cNvPr>
                <p:cNvSpPr/>
                <p:nvPr/>
              </p:nvSpPr>
              <p:spPr>
                <a:xfrm>
                  <a:off x="4570542" y="4188542"/>
                  <a:ext cx="2290917" cy="2490072"/>
                </a:xfrm>
                <a:prstGeom prst="ellipse">
                  <a:avLst/>
                </a:prstGeom>
                <a:noFill/>
                <a:ln w="10795" cap="flat" cmpd="sng" algn="ctr">
                  <a:solidFill>
                    <a:srgbClr val="243A5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19053C-F813-1C5E-167A-F57CA94069B5}"/>
                  </a:ext>
                </a:extLst>
              </p:cNvPr>
              <p:cNvSpPr txBox="1"/>
              <p:nvPr/>
            </p:nvSpPr>
            <p:spPr>
              <a:xfrm>
                <a:off x="6362222" y="5099559"/>
                <a:ext cx="884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Employee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084107-487F-C216-9427-4C355947C92A}"/>
                  </a:ext>
                </a:extLst>
              </p:cNvPr>
              <p:cNvSpPr txBox="1"/>
              <p:nvPr/>
            </p:nvSpPr>
            <p:spPr>
              <a:xfrm>
                <a:off x="7734381" y="5094546"/>
                <a:ext cx="9842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SalesOrder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A6E84A-8FD5-A6D3-D67D-8CF097018DCD}"/>
                  </a:ext>
                </a:extLst>
              </p:cNvPr>
              <p:cNvSpPr txBox="1"/>
              <p:nvPr/>
            </p:nvSpPr>
            <p:spPr>
              <a:xfrm>
                <a:off x="9999676" y="3742534"/>
                <a:ext cx="125095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Set returned by inner join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FEE80B3-F783-8105-0A1D-A347AE24B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85426" y="3988755"/>
                <a:ext cx="2205566" cy="0"/>
              </a:xfrm>
              <a:prstGeom prst="straightConnector1">
                <a:avLst/>
              </a:prstGeom>
              <a:noFill/>
              <a:ln w="10795" cap="flat" cmpd="sng" algn="ctr">
                <a:solidFill>
                  <a:schemeClr val="bg1">
                    <a:lumMod val="50000"/>
                  </a:schemeClr>
                </a:solidFill>
                <a:prstDash val="solid"/>
                <a:tailEnd type="triangle" w="lg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359936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AA54339-C16F-6FEE-91D1-B2E6C6D9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726" y="2574496"/>
            <a:ext cx="5799138" cy="3231653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492443"/>
          </a:xfrm>
        </p:spPr>
        <p:txBody>
          <a:bodyPr/>
          <a:lstStyle/>
          <a:p>
            <a:r>
              <a:rPr lang="en-GB" dirty="0"/>
              <a:t>Outer joins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72123-7E93-1AFE-FDD1-826974D8EC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364715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+mj-lt"/>
              </a:rPr>
              <a:t>Return all rows from one table and any matching rows from second table</a:t>
            </a:r>
          </a:p>
          <a:p>
            <a:pPr marL="339725" indent="-2222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Outer table’s rows are “preserved”</a:t>
            </a:r>
          </a:p>
          <a:p>
            <a:pPr marL="690563" lvl="1" indent="-233363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</a:pPr>
            <a:r>
              <a:rPr lang="en-US" sz="1600" dirty="0">
                <a:cs typeface="Segoe UI" panose="020B0502040204020203" pitchFamily="34" charset="0"/>
              </a:rPr>
              <a:t>Designated with LEFT, RIGHT, FULL keyword</a:t>
            </a:r>
          </a:p>
          <a:p>
            <a:pPr marL="690563" lvl="1" indent="-233363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–"/>
            </a:pPr>
            <a:r>
              <a:rPr lang="en-US" sz="1600" dirty="0">
                <a:cs typeface="Segoe UI" panose="020B0502040204020203" pitchFamily="34" charset="0"/>
              </a:rPr>
              <a:t>All rows from preserved table output to result set</a:t>
            </a:r>
          </a:p>
          <a:p>
            <a:pPr marL="339725" indent="-2222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Matches from inner table retrieved</a:t>
            </a:r>
          </a:p>
          <a:p>
            <a:pPr marL="339725" indent="-2222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NULLs added in places where attributes do not match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124100-FC3C-B9DC-5292-F44905AD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1400383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137160" tIns="91440" rIns="137160" bIns="91440"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SELECT emp.FirstName, ord.Amount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FROM HR.Employee AS emp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LEFT [OUTER] JOIN Sales.SalesOrder AS ord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  ON emp.EmployeeID = ord.EmployeeID;</a:t>
            </a:r>
          </a:p>
        </p:txBody>
      </p:sp>
      <p:grpSp>
        <p:nvGrpSpPr>
          <p:cNvPr id="15" name="Group 14" descr="A Venn diagram with overlapping circles titled Employee and SalesOrder, calling out the overlap as Set returned but left outer join.">
            <a:extLst>
              <a:ext uri="{FF2B5EF4-FFF2-40B4-BE49-F238E27FC236}">
                <a16:creationId xmlns:a16="http://schemas.microsoft.com/office/drawing/2014/main" id="{447B29E5-1CE0-1CDE-DE29-93F9D2E23557}"/>
              </a:ext>
            </a:extLst>
          </p:cNvPr>
          <p:cNvGrpSpPr/>
          <p:nvPr/>
        </p:nvGrpSpPr>
        <p:grpSpPr>
          <a:xfrm>
            <a:off x="6149965" y="3038198"/>
            <a:ext cx="5237613" cy="2310914"/>
            <a:chOff x="6149965" y="3038198"/>
            <a:chExt cx="5237613" cy="231091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A538AFE-0858-78D0-E0B8-9F31D0034458}"/>
                </a:ext>
              </a:extLst>
            </p:cNvPr>
            <p:cNvSpPr/>
            <p:nvPr/>
          </p:nvSpPr>
          <p:spPr>
            <a:xfrm>
              <a:off x="6149965" y="3038198"/>
              <a:ext cx="1843359" cy="1907777"/>
            </a:xfrm>
            <a:prstGeom prst="ellipse">
              <a:avLst/>
            </a:prstGeom>
            <a:noFill/>
            <a:ln w="10795" cap="flat" cmpd="sng" algn="ctr">
              <a:solidFill>
                <a:srgbClr val="243A5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51274-548B-FEDE-11BE-86C7A9A895B5}"/>
                </a:ext>
              </a:extLst>
            </p:cNvPr>
            <p:cNvSpPr txBox="1"/>
            <p:nvPr/>
          </p:nvSpPr>
          <p:spPr>
            <a:xfrm>
              <a:off x="6362222" y="5102891"/>
              <a:ext cx="88485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Employee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FF2E61-E254-19D9-0AEF-C437F5B9E5C3}"/>
                </a:ext>
              </a:extLst>
            </p:cNvPr>
            <p:cNvSpPr txBox="1"/>
            <p:nvPr/>
          </p:nvSpPr>
          <p:spPr>
            <a:xfrm>
              <a:off x="7734381" y="5097878"/>
              <a:ext cx="98424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SalesOrder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E94201-CB4F-4912-4577-4457BB2D97D3}"/>
                </a:ext>
              </a:extLst>
            </p:cNvPr>
            <p:cNvSpPr txBox="1"/>
            <p:nvPr/>
          </p:nvSpPr>
          <p:spPr>
            <a:xfrm>
              <a:off x="9999675" y="3745866"/>
              <a:ext cx="138790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Set returned by left outer join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6B3AF4-DFA9-AEE2-B3B6-3602F90D934F}"/>
                </a:ext>
              </a:extLst>
            </p:cNvPr>
            <p:cNvSpPr>
              <a:spLocks/>
            </p:cNvSpPr>
            <p:nvPr/>
          </p:nvSpPr>
          <p:spPr>
            <a:xfrm>
              <a:off x="6158165" y="3046685"/>
              <a:ext cx="1826960" cy="1890804"/>
            </a:xfrm>
            <a:prstGeom prst="ellipse">
              <a:avLst/>
            </a:prstGeom>
            <a:pattFill prst="ltUpDiag">
              <a:fgClr>
                <a:srgbClr val="243A5E"/>
              </a:fgClr>
              <a:bgClr>
                <a:srgbClr val="FFFFFF"/>
              </a:bgClr>
            </a:patt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6BC15F-31F5-8B0B-2970-CD76BA1455D1}"/>
                </a:ext>
              </a:extLst>
            </p:cNvPr>
            <p:cNvSpPr/>
            <p:nvPr/>
          </p:nvSpPr>
          <p:spPr>
            <a:xfrm>
              <a:off x="7177276" y="3038198"/>
              <a:ext cx="1843359" cy="1907777"/>
            </a:xfrm>
            <a:prstGeom prst="ellipse">
              <a:avLst/>
            </a:prstGeom>
            <a:noFill/>
            <a:ln w="10795" cap="flat" cmpd="sng" algn="ctr">
              <a:solidFill>
                <a:srgbClr val="243A5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6A9C6-2BBB-17FB-99F1-F6E3A1D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5426" y="3992087"/>
              <a:ext cx="2205566" cy="0"/>
            </a:xfrm>
            <a:prstGeom prst="straightConnector1">
              <a:avLst/>
            </a:prstGeom>
            <a:noFill/>
            <a:ln w="1079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30398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492443"/>
          </a:xfrm>
        </p:spPr>
        <p:txBody>
          <a:bodyPr/>
          <a:lstStyle/>
          <a:p>
            <a:r>
              <a:rPr lang="en-GB" dirty="0"/>
              <a:t>Cross joins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B6D91-324F-777B-66E1-0F33CABF95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252311" cy="4431983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Combine all rows from both tables</a:t>
            </a:r>
          </a:p>
          <a:p>
            <a:pPr marL="339725" marR="0" lvl="0" indent="-2222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All possible combinations output</a:t>
            </a:r>
          </a:p>
          <a:p>
            <a:pPr marL="339725" marR="0" lvl="0" indent="-2222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Logical foundation for inner 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outer joins</a:t>
            </a:r>
          </a:p>
          <a:p>
            <a:pPr marL="690563" marR="0" lvl="0" indent="-23336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Inner join starts with Cartesian product,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adds filter</a:t>
            </a:r>
          </a:p>
          <a:p>
            <a:pPr marL="690563" marR="0" lvl="0" indent="-23336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Outer join takes Cartesian output, filtered, adds back non-matching rows (with NULL placeholders)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Cartesian product output is typically undesired </a:t>
            </a:r>
          </a:p>
          <a:p>
            <a:pPr marL="339725" marR="0" lvl="0" indent="-2222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Some useful exceptions: </a:t>
            </a:r>
          </a:p>
          <a:p>
            <a:pPr marL="690563" marR="0" lvl="0" indent="-23336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Table of numbers</a:t>
            </a:r>
          </a:p>
          <a:p>
            <a:pPr marL="690563" marR="0" lvl="0" indent="-23336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Generating data for testing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32C8113-D17B-8C91-2ADF-43CE9FD6A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65703"/>
              </p:ext>
            </p:extLst>
          </p:nvPr>
        </p:nvGraphicFramePr>
        <p:xfrm>
          <a:off x="5800721" y="582613"/>
          <a:ext cx="2811974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542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latin typeface="+mj-lt"/>
                        </a:rPr>
                        <a:t>Employee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EmployeeID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FirstName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Aisha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CAE3AFA-A6FF-A3E1-6BD7-19A86EB10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719371"/>
              </p:ext>
            </p:extLst>
          </p:nvPr>
        </p:nvGraphicFramePr>
        <p:xfrm>
          <a:off x="8787889" y="582613"/>
          <a:ext cx="2811974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542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latin typeface="+mj-lt"/>
                        </a:rPr>
                        <a:t>Product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ProductID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Widget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Gizmo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AutoShape 3">
            <a:extLst>
              <a:ext uri="{FF2B5EF4-FFF2-40B4-BE49-F238E27FC236}">
                <a16:creationId xmlns:a16="http://schemas.microsoft.com/office/drawing/2014/main" id="{10C9064C-22FC-59D5-5AE0-32EE689CD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724" y="2067561"/>
            <a:ext cx="5805487" cy="1916478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defTabSz="932742">
              <a:spcAft>
                <a:spcPts val="12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SELECT emp.FirstName, prd.Name</a:t>
            </a:r>
          </a:p>
          <a:p>
            <a:pPr defTabSz="932742">
              <a:spcAft>
                <a:spcPts val="12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FROM HR.Employee AS emp</a:t>
            </a:r>
          </a:p>
          <a:p>
            <a:pPr defTabSz="932742">
              <a:spcAft>
                <a:spcPts val="12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CROSS JOIN Production.Product AS prd;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DF0C6EC-2D07-99AC-B750-75B8CB978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799650"/>
              </p:ext>
            </p:extLst>
          </p:nvPr>
        </p:nvGraphicFramePr>
        <p:xfrm>
          <a:off x="5800725" y="4158347"/>
          <a:ext cx="579913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latin typeface="+mj-lt"/>
                        </a:rPr>
                        <a:t>Result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FirstName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Widget</a:t>
                      </a:r>
                      <a:endParaRPr lang="en-GB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Gizmo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/>
                        <a:t>Aisha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Widget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/>
                        <a:t>Aisha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Gizmo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13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492443"/>
          </a:xfrm>
        </p:spPr>
        <p:txBody>
          <a:bodyPr/>
          <a:lstStyle/>
          <a:p>
            <a:r>
              <a:rPr lang="en-GB" dirty="0"/>
              <a:t>Self joins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A37B2E-B0F3-2AEC-7737-349B031083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1862048"/>
          </a:xfrm>
        </p:spPr>
        <p:txBody>
          <a:bodyPr/>
          <a:lstStyle/>
          <a:p>
            <a:pPr marL="292100" marR="0" lvl="0" indent="-2921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Compare rows in a table to other rows in same table</a:t>
            </a:r>
          </a:p>
          <a:p>
            <a:pPr marL="292100" marR="0" lvl="0" indent="-2921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Create two instances of same table in FROM clause</a:t>
            </a:r>
          </a:p>
          <a:p>
            <a:pPr marL="635000" marR="0" lvl="1" indent="-2349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 least one alias required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41201-8A84-3666-5658-159AAC3BD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360384"/>
              </p:ext>
            </p:extLst>
          </p:nvPr>
        </p:nvGraphicFramePr>
        <p:xfrm>
          <a:off x="5800725" y="582613"/>
          <a:ext cx="579913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latin typeface="+mj-lt"/>
                        </a:rPr>
                        <a:t>Employee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EmployeeID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FirstName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ManagerID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Aisha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Rosie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Naomi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AutoShape 3">
            <a:extLst>
              <a:ext uri="{FF2B5EF4-FFF2-40B4-BE49-F238E27FC236}">
                <a16:creationId xmlns:a16="http://schemas.microsoft.com/office/drawing/2014/main" id="{15CEB526-35D6-13A7-5330-6563A9793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725" y="2620061"/>
            <a:ext cx="5799137" cy="188372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GB" sz="1800" dirty="0">
                <a:latin typeface="Consolas" panose="020B0609020204030204" pitchFamily="49" charset="0"/>
              </a:rPr>
              <a:t>SELECT emp.FirstName AS Employee, 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GB" sz="1800" dirty="0">
                <a:latin typeface="Consolas" panose="020B0609020204030204" pitchFamily="49" charset="0"/>
              </a:rPr>
              <a:t>       man.FirstName AS Manager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GB" sz="1800" dirty="0">
                <a:latin typeface="Consolas" panose="020B0609020204030204" pitchFamily="49" charset="0"/>
              </a:rPr>
              <a:t>FROM HR.Employee AS emp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GB" sz="1800" dirty="0">
                <a:latin typeface="Consolas" panose="020B0609020204030204" pitchFamily="49" charset="0"/>
              </a:rPr>
              <a:t>LEFT JOIN HR.Employee AS man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GB" sz="1800" dirty="0">
                <a:latin typeface="Consolas" panose="020B0609020204030204" pitchFamily="49" charset="0"/>
              </a:rPr>
              <a:t>  ON emp.ManagerID = man.EmployeeID;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57C025-94A8-AC21-CB58-BABAAD810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64498"/>
              </p:ext>
            </p:extLst>
          </p:nvPr>
        </p:nvGraphicFramePr>
        <p:xfrm>
          <a:off x="5800725" y="4620990"/>
          <a:ext cx="579913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2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3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latin typeface="+mj-lt"/>
                        </a:rPr>
                        <a:t>Result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Employee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Manager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i="1" dirty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Aisha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Rosie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Naomi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Rosie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9168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</Words>
  <Application>Microsoft Office PowerPoint</Application>
  <PresentationFormat>Widescreen</PresentationFormat>
  <Paragraphs>199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Consolas</vt:lpstr>
      <vt:lpstr>Lucida Sans Typewriter</vt:lpstr>
      <vt:lpstr>Segoe UI</vt:lpstr>
      <vt:lpstr>Segoe UI Black</vt:lpstr>
      <vt:lpstr>Segoe UI Light</vt:lpstr>
      <vt:lpstr>Segoe UI Semibold</vt:lpstr>
      <vt:lpstr>Wingdings</vt:lpstr>
      <vt:lpstr>LIGHT MODE</vt:lpstr>
      <vt:lpstr>3: Using joins and subqueries</vt:lpstr>
      <vt:lpstr>Agenda </vt:lpstr>
      <vt:lpstr>1: Using joins</vt:lpstr>
      <vt:lpstr>Join concepts</vt:lpstr>
      <vt:lpstr>Join syntax</vt:lpstr>
      <vt:lpstr>Inner joins</vt:lpstr>
      <vt:lpstr>Outer joins</vt:lpstr>
      <vt:lpstr>Cross joins</vt:lpstr>
      <vt:lpstr>Self joins</vt:lpstr>
      <vt:lpstr>Lab: Query multiple tables with joins</vt:lpstr>
      <vt:lpstr>Lesson 2: Using subqueries</vt:lpstr>
      <vt:lpstr>Introduction to subqueries</vt:lpstr>
      <vt:lpstr>Scalar or multi-valued subqueries?</vt:lpstr>
      <vt:lpstr>Self-contained or correlated subqueries?</vt:lpstr>
      <vt:lpstr>Lab: Use subqueries</vt:lpstr>
      <vt:lpstr>Review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2023-08-31T18:28:35Z</dcterms:created>
  <dcterms:modified xsi:type="dcterms:W3CDTF">2023-08-31T18:28:37Z</dcterms:modified>
</cp:coreProperties>
</file>